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82" r:id="rId4"/>
    <p:sldId id="28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83" r:id="rId18"/>
    <p:sldId id="279" r:id="rId19"/>
    <p:sldId id="280" r:id="rId20"/>
    <p:sldId id="270" r:id="rId21"/>
    <p:sldId id="284" r:id="rId22"/>
    <p:sldId id="272" r:id="rId23"/>
    <p:sldId id="285" r:id="rId24"/>
    <p:sldId id="271" r:id="rId25"/>
    <p:sldId id="286" r:id="rId26"/>
    <p:sldId id="289" r:id="rId27"/>
    <p:sldId id="290" r:id="rId28"/>
    <p:sldId id="293" r:id="rId29"/>
    <p:sldId id="273" r:id="rId30"/>
    <p:sldId id="274" r:id="rId31"/>
    <p:sldId id="275" r:id="rId32"/>
    <p:sldId id="276" r:id="rId33"/>
    <p:sldId id="277" r:id="rId34"/>
    <p:sldId id="278" r:id="rId35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39C97B2-676F-476D-BA9B-CBBC9733EF17}" type="datetimeFigureOut">
              <a:rPr lang="fa-IR" smtClean="0"/>
              <a:pPr/>
              <a:t>1425/11/21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23A7CFA-AEDD-4A23-8BF3-FF035E3E61D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97342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9469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288" indent="-282304" defTabSz="899469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4711" indent="-225242" defTabSz="899469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3694" indent="-225242" defTabSz="899469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4179" indent="-225242" defTabSz="899469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56644" indent="-225242" algn="l" defTabSz="89946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889110" indent="-225242" algn="l" defTabSz="89946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21575" indent="-225242" algn="l" defTabSz="89946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754041" indent="-225242" algn="l" defTabSz="89946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0E5A062-0FF8-48BA-A6BD-260311E12852}" type="slidenum">
              <a:rPr lang="en-US" altLang="en-US">
                <a:solidFill>
                  <a:prstClr val="black"/>
                </a:solidFill>
                <a:latin typeface="Times New Roman" pitchFamily="18" charset="0"/>
              </a:rPr>
              <a:pPr/>
              <a:t>3</a:t>
            </a:fld>
            <a:endParaRPr lang="en-US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695" y="687918"/>
            <a:ext cx="4496098" cy="3425976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197048"/>
            <a:ext cx="5027414" cy="412145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4294729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9469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288" indent="-282304" defTabSz="899469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4711" indent="-225242" defTabSz="899469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3694" indent="-225242" defTabSz="899469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4179" indent="-225242" defTabSz="899469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56644" indent="-225242" algn="l" defTabSz="89946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889110" indent="-225242" algn="l" defTabSz="89946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21575" indent="-225242" algn="l" defTabSz="89946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754041" indent="-225242" algn="l" defTabSz="899469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E292B53-91EB-4B37-AB4A-47ED741DFAE7}" type="slidenum">
              <a:rPr lang="en-US" altLang="en-US">
                <a:solidFill>
                  <a:prstClr val="black"/>
                </a:solidFill>
                <a:latin typeface="Times New Roman" pitchFamily="18" charset="0"/>
              </a:rPr>
              <a:pPr/>
              <a:t>4</a:t>
            </a:fld>
            <a:endParaRPr lang="en-US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695" y="687918"/>
            <a:ext cx="4496098" cy="3425976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8996" tIns="43718" rIns="88996" bIns="43718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534895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07370D-7A26-4C1D-9E2C-3D995EA68315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1"/>
            <a:ext cx="5029200" cy="4114800"/>
          </a:xfrm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388551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A7CFA-AEDD-4A23-8BF3-FF035E3E61D8}" type="slidenum">
              <a:rPr lang="fa-IR" smtClean="0"/>
              <a:pPr/>
              <a:t>29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226642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CF57-0CDE-4C8A-9E62-6BE6C80E6ECA}" type="datetimeFigureOut">
              <a:rPr lang="fa-IR" smtClean="0"/>
              <a:pPr/>
              <a:t>1425/11/21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9500-A66B-4DBC-89D9-1882AAB02E5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26372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CF57-0CDE-4C8A-9E62-6BE6C80E6ECA}" type="datetimeFigureOut">
              <a:rPr lang="fa-IR" smtClean="0"/>
              <a:pPr/>
              <a:t>1425/11/21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9500-A66B-4DBC-89D9-1882AAB02E5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83346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CF57-0CDE-4C8A-9E62-6BE6C80E6ECA}" type="datetimeFigureOut">
              <a:rPr lang="fa-IR" smtClean="0"/>
              <a:pPr/>
              <a:t>1425/11/21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9500-A66B-4DBC-89D9-1882AAB02E5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11273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CF57-0CDE-4C8A-9E62-6BE6C80E6ECA}" type="datetimeFigureOut">
              <a:rPr lang="fa-IR" smtClean="0"/>
              <a:pPr/>
              <a:t>1425/11/21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9500-A66B-4DBC-89D9-1882AAB02E5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713225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CF57-0CDE-4C8A-9E62-6BE6C80E6ECA}" type="datetimeFigureOut">
              <a:rPr lang="fa-IR" smtClean="0"/>
              <a:pPr/>
              <a:t>1425/11/21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9500-A66B-4DBC-89D9-1882AAB02E5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03434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CF57-0CDE-4C8A-9E62-6BE6C80E6ECA}" type="datetimeFigureOut">
              <a:rPr lang="fa-IR" smtClean="0"/>
              <a:pPr/>
              <a:t>1425/11/21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9500-A66B-4DBC-89D9-1882AAB02E5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0957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CF57-0CDE-4C8A-9E62-6BE6C80E6ECA}" type="datetimeFigureOut">
              <a:rPr lang="fa-IR" smtClean="0"/>
              <a:pPr/>
              <a:t>1425/11/21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9500-A66B-4DBC-89D9-1882AAB02E5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228972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CF57-0CDE-4C8A-9E62-6BE6C80E6ECA}" type="datetimeFigureOut">
              <a:rPr lang="fa-IR" smtClean="0"/>
              <a:pPr/>
              <a:t>1425/11/21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9500-A66B-4DBC-89D9-1882AAB02E5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5487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CF57-0CDE-4C8A-9E62-6BE6C80E6ECA}" type="datetimeFigureOut">
              <a:rPr lang="fa-IR" smtClean="0"/>
              <a:pPr/>
              <a:t>1425/11/21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9500-A66B-4DBC-89D9-1882AAB02E5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7068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CF57-0CDE-4C8A-9E62-6BE6C80E6ECA}" type="datetimeFigureOut">
              <a:rPr lang="fa-IR" smtClean="0"/>
              <a:pPr/>
              <a:t>1425/11/21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9500-A66B-4DBC-89D9-1882AAB02E5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61157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CF57-0CDE-4C8A-9E62-6BE6C80E6ECA}" type="datetimeFigureOut">
              <a:rPr lang="fa-IR" smtClean="0"/>
              <a:pPr/>
              <a:t>1425/11/21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9500-A66B-4DBC-89D9-1882AAB02E5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97312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0CF57-0CDE-4C8A-9E62-6BE6C80E6ECA}" type="datetimeFigureOut">
              <a:rPr lang="fa-IR" smtClean="0"/>
              <a:pPr/>
              <a:t>1425/11/21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59500-A66B-4DBC-89D9-1882AAB02E5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39248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510638"/>
            <a:ext cx="9144000" cy="1555667"/>
          </a:xfrm>
        </p:spPr>
        <p:txBody>
          <a:bodyPr/>
          <a:lstStyle/>
          <a:p>
            <a:r>
              <a:rPr lang="fa-IR" dirty="0" smtClean="0">
                <a:solidFill>
                  <a:schemeClr val="accent2"/>
                </a:solidFill>
              </a:rPr>
              <a:t>تریاژ</a:t>
            </a:r>
            <a:endParaRPr lang="fa-IR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32561"/>
            <a:ext cx="9144000" cy="4370119"/>
          </a:xfrm>
        </p:spPr>
        <p:txBody>
          <a:bodyPr>
            <a:noAutofit/>
          </a:bodyPr>
          <a:lstStyle/>
          <a:p>
            <a:r>
              <a:rPr lang="fa-IR" sz="4000" dirty="0" smtClean="0">
                <a:solidFill>
                  <a:srgbClr val="FF0000"/>
                </a:solidFill>
              </a:rPr>
              <a:t> </a:t>
            </a:r>
            <a:r>
              <a:rPr lang="fa-IR" sz="4000" dirty="0" smtClean="0"/>
              <a:t>فرایندی است برای الویت بندی بیماران یا مصدومان جهت ارائه خدمات درمانی</a:t>
            </a:r>
          </a:p>
          <a:p>
            <a:r>
              <a:rPr lang="fa-IR" sz="4000" dirty="0" smtClean="0">
                <a:solidFill>
                  <a:srgbClr val="FF0000"/>
                </a:solidFill>
              </a:rPr>
              <a:t>هدف :</a:t>
            </a:r>
          </a:p>
          <a:p>
            <a:r>
              <a:rPr lang="fa-IR" sz="4000" dirty="0" smtClean="0">
                <a:solidFill>
                  <a:srgbClr val="FF0000"/>
                </a:solidFill>
              </a:rPr>
              <a:t>بهترین کار برای بیشترین تعداد از مصدومین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Do the most good for the most people</a:t>
            </a:r>
            <a:endParaRPr lang="fa-I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524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جانمایی منطقه تریاژ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32027"/>
          </a:xfrm>
        </p:spPr>
        <p:txBody>
          <a:bodyPr>
            <a:normAutofit lnSpcReduction="10000"/>
          </a:bodyPr>
          <a:lstStyle/>
          <a:p>
            <a:pPr algn="ctr"/>
            <a:r>
              <a:rPr lang="fa-IR" dirty="0" smtClean="0"/>
              <a:t>منطقه</a:t>
            </a:r>
            <a:r>
              <a:rPr lang="fa-IR" dirty="0" smtClean="0">
                <a:solidFill>
                  <a:srgbClr val="FF0000"/>
                </a:solidFill>
              </a:rPr>
              <a:t> سبز </a:t>
            </a:r>
            <a:r>
              <a:rPr lang="fa-IR" dirty="0" smtClean="0"/>
              <a:t>.... فضای جلو </a:t>
            </a:r>
            <a:r>
              <a:rPr lang="en-US" dirty="0" smtClean="0"/>
              <a:t>MRI</a:t>
            </a:r>
            <a:r>
              <a:rPr lang="fa-IR" dirty="0" smtClean="0"/>
              <a:t> (با امکانات و تجهیزات</a:t>
            </a:r>
          </a:p>
          <a:p>
            <a:pPr marL="0" indent="0" algn="ctr">
              <a:buNone/>
            </a:pPr>
            <a:r>
              <a:rPr lang="fa-IR" dirty="0" smtClean="0"/>
              <a:t>بدون دسترسی به منطقه قرمز و زرد، تیم تخصصی آموزش دیده سلامت روان جهت حمایت روانی ، اجتماعی)</a:t>
            </a:r>
            <a:endParaRPr lang="en-US" dirty="0" smtClean="0"/>
          </a:p>
          <a:p>
            <a:pPr algn="ctr"/>
            <a:r>
              <a:rPr lang="fa-IR" dirty="0" smtClean="0"/>
              <a:t>منطقه </a:t>
            </a:r>
            <a:r>
              <a:rPr lang="fa-IR" dirty="0" smtClean="0">
                <a:solidFill>
                  <a:srgbClr val="FF0000"/>
                </a:solidFill>
              </a:rPr>
              <a:t>زرد</a:t>
            </a:r>
            <a:r>
              <a:rPr lang="fa-IR" dirty="0" smtClean="0"/>
              <a:t> .... اورژانس سابق</a:t>
            </a:r>
          </a:p>
          <a:p>
            <a:pPr algn="ctr"/>
            <a:r>
              <a:rPr lang="fa-IR" dirty="0" smtClean="0"/>
              <a:t>منطقه </a:t>
            </a:r>
            <a:r>
              <a:rPr lang="fa-IR" dirty="0" smtClean="0">
                <a:solidFill>
                  <a:srgbClr val="FF0000"/>
                </a:solidFill>
              </a:rPr>
              <a:t>قرمز</a:t>
            </a:r>
            <a:r>
              <a:rPr lang="fa-IR" dirty="0" smtClean="0"/>
              <a:t> ....بخش اورژانس</a:t>
            </a:r>
          </a:p>
          <a:p>
            <a:pPr algn="ctr"/>
            <a:r>
              <a:rPr lang="fa-IR" dirty="0" smtClean="0"/>
              <a:t>منطقه </a:t>
            </a:r>
            <a:r>
              <a:rPr lang="fa-IR" dirty="0" smtClean="0">
                <a:solidFill>
                  <a:srgbClr val="FF0000"/>
                </a:solidFill>
              </a:rPr>
              <a:t>مشکی</a:t>
            </a:r>
            <a:r>
              <a:rPr lang="fa-IR" dirty="0" smtClean="0"/>
              <a:t> .... الزاما افراد مرده نیستد. زنده هستد ولی امید به نجات...پرستار </a:t>
            </a:r>
          </a:p>
          <a:p>
            <a:pPr marL="0" indent="0" algn="ctr">
              <a:buNone/>
            </a:pPr>
            <a:r>
              <a:rPr lang="fa-IR" dirty="0" smtClean="0"/>
              <a:t>محل تریاژ.... خارج از بخش اورژانس در جاورت درب ورودی</a:t>
            </a:r>
          </a:p>
          <a:p>
            <a:pPr marL="0" indent="0" algn="ctr">
              <a:buNone/>
            </a:pPr>
            <a:r>
              <a:rPr lang="fa-IR" dirty="0" smtClean="0"/>
              <a:t>محل انتقال....مجاورت تریاژ </a:t>
            </a:r>
            <a:endParaRPr lang="fa-IR" dirty="0"/>
          </a:p>
        </p:txBody>
      </p:sp>
    </p:spTree>
    <p:extLst>
      <p:ext uri="{BB962C8B-B14F-4D97-AF65-F5344CB8AC3E}">
        <p14:creationId xmlns="" xmlns:p14="http://schemas.microsoft.com/office/powerpoint/2010/main" val="197282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تریاژ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اگر بیمارستان چند ورودی دارد.....هر ورودی یک تیم تریاژ(3تا 5 نفره)</a:t>
            </a:r>
            <a:endParaRPr lang="fa-IR" dirty="0"/>
          </a:p>
          <a:p>
            <a:r>
              <a:rPr lang="fa-IR" dirty="0" smtClean="0"/>
              <a:t>وجود نیروهای حراست و انتظامات در منطقه تریاژ (عدم هجوم مصدومین)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الویت ورود </a:t>
            </a:r>
            <a:r>
              <a:rPr lang="fa-IR" dirty="0" smtClean="0"/>
              <a:t>به </a:t>
            </a:r>
            <a:r>
              <a:rPr lang="fa-IR" dirty="0" smtClean="0">
                <a:solidFill>
                  <a:srgbClr val="FF0000"/>
                </a:solidFill>
              </a:rPr>
              <a:t>اورژانس</a:t>
            </a:r>
            <a:r>
              <a:rPr lang="fa-IR" dirty="0" smtClean="0"/>
              <a:t> بیمارستان ....</a:t>
            </a:r>
            <a:r>
              <a:rPr lang="fa-IR" dirty="0" smtClean="0">
                <a:solidFill>
                  <a:srgbClr val="FF0000"/>
                </a:solidFill>
              </a:rPr>
              <a:t>بیماران با تریاژ قرمز</a:t>
            </a:r>
          </a:p>
          <a:p>
            <a:r>
              <a:rPr lang="fa-IR" dirty="0" smtClean="0"/>
              <a:t>مصدومین با تریاژ زرد ... درمجاورت بخش اورژانس</a:t>
            </a:r>
          </a:p>
          <a:p>
            <a:r>
              <a:rPr lang="fa-IR" dirty="0" smtClean="0"/>
              <a:t>در صورت افزایش مصدومین قرمز و زرد ... هماهنگی با </a:t>
            </a:r>
            <a:r>
              <a:rPr lang="en-US" dirty="0" smtClean="0"/>
              <a:t>EOC</a:t>
            </a:r>
            <a:r>
              <a:rPr lang="fa-IR" dirty="0" smtClean="0"/>
              <a:t> دانشگاه علوم پزشکی برای انتقال بین بیمارستانی</a:t>
            </a:r>
          </a:p>
          <a:p>
            <a:endParaRPr lang="fa-IR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="" xmlns:p14="http://schemas.microsoft.com/office/powerpoint/2010/main" val="245583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پدیده دو موجی 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a-IR" dirty="0" smtClean="0"/>
              <a:t>انتقال مصدومین در دو موج 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endParaRPr lang="fa-IR" sz="3600" dirty="0" smtClean="0"/>
          </a:p>
          <a:p>
            <a:pPr marL="0" indent="0">
              <a:buNone/>
            </a:pPr>
            <a:r>
              <a:rPr lang="fa-IR" sz="3600" dirty="0" smtClean="0"/>
              <a:t>موج </a:t>
            </a:r>
            <a:r>
              <a:rPr lang="fa-IR" sz="3600" dirty="0" smtClean="0">
                <a:solidFill>
                  <a:srgbClr val="FF0000"/>
                </a:solidFill>
              </a:rPr>
              <a:t>اول</a:t>
            </a:r>
            <a:r>
              <a:rPr lang="fa-IR" sz="3600" dirty="0" smtClean="0"/>
              <a:t> مصدومین با </a:t>
            </a:r>
            <a:r>
              <a:rPr lang="fa-IR" sz="3600" dirty="0" smtClean="0">
                <a:solidFill>
                  <a:srgbClr val="FF0000"/>
                </a:solidFill>
              </a:rPr>
              <a:t>برچسب سبز </a:t>
            </a:r>
            <a:r>
              <a:rPr lang="fa-IR" sz="3600" dirty="0" smtClean="0"/>
              <a:t>(بیشترین تعداد). توانایی راه رفتن .توان جسمی مناسب</a:t>
            </a:r>
          </a:p>
          <a:p>
            <a:pPr marL="0" indent="0">
              <a:buNone/>
            </a:pPr>
            <a:r>
              <a:rPr lang="fa-IR" sz="3600" dirty="0" smtClean="0"/>
              <a:t>موج </a:t>
            </a:r>
            <a:r>
              <a:rPr lang="fa-IR" sz="3600" dirty="0" smtClean="0">
                <a:solidFill>
                  <a:srgbClr val="FF0000"/>
                </a:solidFill>
              </a:rPr>
              <a:t>دوم</a:t>
            </a:r>
            <a:r>
              <a:rPr lang="fa-IR" sz="3600" dirty="0" smtClean="0"/>
              <a:t> : حدود یک تا 2 ساعت بعد </a:t>
            </a:r>
            <a:r>
              <a:rPr lang="fa-IR" sz="3600" dirty="0" smtClean="0">
                <a:solidFill>
                  <a:srgbClr val="FF0000"/>
                </a:solidFill>
              </a:rPr>
              <a:t>برچسب زرد و قرمز </a:t>
            </a:r>
            <a:r>
              <a:rPr lang="fa-IR" sz="3600" dirty="0" smtClean="0"/>
              <a:t>(خودروهای امداد)</a:t>
            </a:r>
          </a:p>
          <a:p>
            <a:pPr marL="0" indent="0">
              <a:buNone/>
            </a:pPr>
            <a:r>
              <a:rPr lang="fa-IR" sz="3600" dirty="0" smtClean="0">
                <a:solidFill>
                  <a:srgbClr val="FF0000"/>
                </a:solidFill>
              </a:rPr>
              <a:t>برنامه ریزی و جانمایی موج اول</a:t>
            </a:r>
          </a:p>
          <a:p>
            <a:pPr marL="0" indent="0">
              <a:buNone/>
            </a:pPr>
            <a:endParaRPr lang="fa-IR" dirty="0"/>
          </a:p>
        </p:txBody>
      </p:sp>
    </p:spTree>
    <p:extLst>
      <p:ext uri="{BB962C8B-B14F-4D97-AF65-F5344CB8AC3E}">
        <p14:creationId xmlns="" xmlns:p14="http://schemas.microsoft.com/office/powerpoint/2010/main" val="156750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انتقال مصدومین تیم تریاژ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برعهده تیم انتقال مصدومین (خدمات، انتظامات، کمک بهیار، با سرپرستی یک پرستار)</a:t>
            </a:r>
          </a:p>
          <a:p>
            <a:r>
              <a:rPr lang="fa-IR" dirty="0" smtClean="0"/>
              <a:t>مدرک معتبر آموزشی ...روش های حمل مصدوم و احیا قلبی .ریوی</a:t>
            </a:r>
          </a:p>
          <a:p>
            <a:r>
              <a:rPr lang="fa-IR" dirty="0" smtClean="0"/>
              <a:t>تجهیزات مورد نیاز ( ویلچر، لانگ بک برد، اسکوپ، برانکارد، آمبولانس)</a:t>
            </a:r>
          </a:p>
          <a:p>
            <a:r>
              <a:rPr lang="fa-IR" dirty="0" smtClean="0"/>
              <a:t>منطقه انتقال در مجاورت منطقه تریاژ </a:t>
            </a:r>
          </a:p>
          <a:p>
            <a:r>
              <a:rPr lang="fa-IR" dirty="0" smtClean="0"/>
              <a:t>خط کشی یا روش های بومی جهت راهنمایی</a:t>
            </a:r>
          </a:p>
          <a:p>
            <a:endParaRPr lang="fa-IR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="" xmlns:p14="http://schemas.microsoft.com/office/powerpoint/2010/main" val="52056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RE TRIAGE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هر از 15 دقیقه یک درمانگر باتجربه </a:t>
            </a:r>
          </a:p>
          <a:p>
            <a:r>
              <a:rPr lang="fa-IR" dirty="0" smtClean="0"/>
              <a:t>در صورت تغییر برچسب سریعا به منطقه جدید منتقل شود.</a:t>
            </a:r>
          </a:p>
          <a:p>
            <a:r>
              <a:rPr lang="fa-IR" dirty="0" smtClean="0"/>
              <a:t>تراکم کادر درمان : وزن علمی وتعداد کادر درمان با تجربه و باسابقه در منطقه قرمز بیشتر....بعد زرد ...</a:t>
            </a:r>
          </a:p>
          <a:p>
            <a:r>
              <a:rPr lang="fa-IR" dirty="0" smtClean="0"/>
              <a:t>افراد با برچسب مشکی وارد اورژانس نمی شوند.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="" xmlns:p14="http://schemas.microsoft.com/office/powerpoint/2010/main" val="365887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ثبت مستندات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دستی و </a:t>
            </a:r>
            <a:r>
              <a:rPr lang="en-US" dirty="0" smtClean="0"/>
              <a:t>HIS</a:t>
            </a:r>
          </a:p>
          <a:p>
            <a:r>
              <a:rPr lang="en-US" dirty="0"/>
              <a:t> </a:t>
            </a:r>
            <a:r>
              <a:rPr lang="fa-IR" dirty="0" smtClean="0"/>
              <a:t>یکی از اعضای تیم تریاژ با همکاری واحد پذیرش مسئولیت ثبت اطلاعات در منطقه تریاژ</a:t>
            </a:r>
          </a:p>
          <a:p>
            <a:r>
              <a:rPr lang="fa-IR" dirty="0" smtClean="0"/>
              <a:t>درس آموخته از حوادث قبل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="" xmlns:p14="http://schemas.microsoft.com/office/powerpoint/2010/main" val="316151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کیف تریاژ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 smtClean="0"/>
              <a:t>محل قرار گیری کیف: اتاق فرمانده حادثه </a:t>
            </a:r>
          </a:p>
          <a:p>
            <a:r>
              <a:rPr lang="fa-IR" dirty="0" smtClean="0"/>
              <a:t>ایروی ...باز کردن راه هوایی </a:t>
            </a:r>
          </a:p>
          <a:p>
            <a:r>
              <a:rPr lang="fa-IR" dirty="0" smtClean="0"/>
              <a:t>بلندگو</a:t>
            </a:r>
          </a:p>
          <a:p>
            <a:r>
              <a:rPr lang="fa-IR" dirty="0" smtClean="0"/>
              <a:t>ماسک جیبی یک طرفه </a:t>
            </a:r>
          </a:p>
          <a:p>
            <a:r>
              <a:rPr lang="fa-IR" dirty="0" smtClean="0"/>
              <a:t>تورنیکت استاندارد ...موارد کنترل خونریزی خارجی </a:t>
            </a:r>
          </a:p>
          <a:p>
            <a:r>
              <a:rPr lang="fa-IR" dirty="0" smtClean="0"/>
              <a:t>باند و گاز </a:t>
            </a:r>
          </a:p>
          <a:p>
            <a:r>
              <a:rPr lang="fa-IR" dirty="0" smtClean="0"/>
              <a:t>کارت تریاژ</a:t>
            </a:r>
          </a:p>
          <a:p>
            <a:r>
              <a:rPr lang="fa-IR" dirty="0" smtClean="0"/>
              <a:t>ماژیک ضد آب </a:t>
            </a:r>
          </a:p>
          <a:p>
            <a:r>
              <a:rPr lang="fa-IR" dirty="0" smtClean="0"/>
              <a:t>نوار زرد قرمز سبز و مشکی</a:t>
            </a:r>
          </a:p>
          <a:p>
            <a:r>
              <a:rPr lang="fa-IR" dirty="0" smtClean="0"/>
              <a:t>چسب لکو پلاست</a:t>
            </a:r>
            <a:endParaRPr lang="fa-IR" dirty="0"/>
          </a:p>
        </p:txBody>
      </p:sp>
    </p:spTree>
    <p:extLst>
      <p:ext uri="{BB962C8B-B14F-4D97-AF65-F5344CB8AC3E}">
        <p14:creationId xmlns="" xmlns:p14="http://schemas.microsoft.com/office/powerpoint/2010/main" val="422137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SMART Tag Triage System</a:t>
            </a:r>
          </a:p>
        </p:txBody>
      </p:sp>
      <p:pic>
        <p:nvPicPr>
          <p:cNvPr id="37891" name="Picture 4" descr="packphoto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2019300"/>
            <a:ext cx="628226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369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784" t="27091" r="31952" b="15597"/>
          <a:stretch/>
        </p:blipFill>
        <p:spPr>
          <a:xfrm>
            <a:off x="1068780" y="451262"/>
            <a:ext cx="8443355" cy="61632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676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658" t="35600" r="34789" b="16417"/>
          <a:stretch/>
        </p:blipFill>
        <p:spPr>
          <a:xfrm>
            <a:off x="-783772" y="391886"/>
            <a:ext cx="6139544" cy="62107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499" t="35323" r="39379" b="18962"/>
          <a:stretch/>
        </p:blipFill>
        <p:spPr>
          <a:xfrm>
            <a:off x="6305796" y="273132"/>
            <a:ext cx="4868885" cy="61989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554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تریاژ در </a:t>
            </a:r>
            <a:r>
              <a:rPr lang="en-US" dirty="0" smtClean="0"/>
              <a:t>pre hospital </a:t>
            </a:r>
            <a:r>
              <a:rPr lang="fa-IR" dirty="0" smtClean="0"/>
              <a:t> در </a:t>
            </a:r>
            <a:r>
              <a:rPr lang="en-US" dirty="0" smtClean="0"/>
              <a:t>MCI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2"/>
                </a:solidFill>
              </a:rPr>
              <a:t>S</a:t>
            </a:r>
            <a:r>
              <a:rPr lang="en-US" dirty="0" smtClean="0"/>
              <a:t>imple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2"/>
                </a:solidFill>
              </a:rPr>
              <a:t>T</a:t>
            </a:r>
            <a:r>
              <a:rPr lang="en-US" dirty="0" smtClean="0"/>
              <a:t>riage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2"/>
                </a:solidFill>
              </a:rPr>
              <a:t>A</a:t>
            </a:r>
            <a:r>
              <a:rPr lang="en-US" dirty="0" smtClean="0"/>
              <a:t>nd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2"/>
                </a:solidFill>
              </a:rPr>
              <a:t>R</a:t>
            </a:r>
            <a:r>
              <a:rPr lang="en-US" dirty="0" smtClean="0"/>
              <a:t>apid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a-IR" dirty="0" smtClean="0"/>
              <a:t>تریاژ صد درصد کامل و بدون اشکال نیست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a-IR" dirty="0" smtClean="0"/>
              <a:t>صد درصد عادلانه نمی باشد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a-IR" dirty="0" smtClean="0"/>
              <a:t>اخلاقی و گریز ناپذیر</a:t>
            </a:r>
            <a:endParaRPr lang="fa-IR" dirty="0"/>
          </a:p>
        </p:txBody>
      </p:sp>
    </p:spTree>
    <p:extLst>
      <p:ext uri="{BB962C8B-B14F-4D97-AF65-F5344CB8AC3E}">
        <p14:creationId xmlns="" xmlns:p14="http://schemas.microsoft.com/office/powerpoint/2010/main" val="243670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نحوه ی استفاده از کارت تریاژ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شماره کارت 00001 تا 99999</a:t>
            </a:r>
          </a:p>
          <a:p>
            <a:r>
              <a:rPr lang="fa-IR" dirty="0"/>
              <a:t> </a:t>
            </a:r>
            <a:r>
              <a:rPr lang="fa-IR" dirty="0" smtClean="0"/>
              <a:t>محاسبه تعداد کارت تریاژ .....تعداد تخت های موجود دربخش های مرتبط با مدیریت حوادث + 20 درصد</a:t>
            </a:r>
          </a:p>
          <a:p>
            <a:r>
              <a:rPr lang="fa-IR" dirty="0" smtClean="0"/>
              <a:t>بند کشی با عرض 5 میلی متر با قابلیت کشسانی ..قبل از حادثه به کارت ها نصب شوند.</a:t>
            </a:r>
          </a:p>
          <a:p>
            <a:r>
              <a:rPr lang="fa-IR" dirty="0" smtClean="0"/>
              <a:t>محل نصب : دست راست .. دست چپ...پای راست ... پای چپ</a:t>
            </a:r>
          </a:p>
          <a:p>
            <a:r>
              <a:rPr lang="fa-IR" dirty="0" smtClean="0"/>
              <a:t>دور گردن آویزا نشود ...ارزیابی سرو گردن  بیمار از نظر تروما </a:t>
            </a:r>
          </a:p>
          <a:p>
            <a:r>
              <a:rPr lang="fa-IR" dirty="0" smtClean="0"/>
              <a:t>عدم توجه تیم درمان به آسیب های احتمالی</a:t>
            </a:r>
            <a:endParaRPr lang="fa-IR" dirty="0"/>
          </a:p>
        </p:txBody>
      </p:sp>
    </p:spTree>
    <p:extLst>
      <p:ext uri="{BB962C8B-B14F-4D97-AF65-F5344CB8AC3E}">
        <p14:creationId xmlns="" xmlns:p14="http://schemas.microsoft.com/office/powerpoint/2010/main" val="360616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pecial needs bus drill#1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4487" y="291547"/>
            <a:ext cx="9422296" cy="592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300" t="57360" r="37190" b="15870"/>
          <a:stretch/>
        </p:blipFill>
        <p:spPr>
          <a:xfrm>
            <a:off x="-105888" y="201880"/>
            <a:ext cx="11459688" cy="64779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697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6400" y="-22860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135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نحوه ی استفاده همزمان از یک کارت توسط دو تیم تریاژ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گوشه سمت راست ...تریاژ پیش بیمارستانی </a:t>
            </a:r>
          </a:p>
          <a:p>
            <a:r>
              <a:rPr lang="fa-IR" dirty="0" smtClean="0"/>
              <a:t>سمت چپ....تیم انتقال پیش بیمارستانی </a:t>
            </a:r>
          </a:p>
          <a:p>
            <a:r>
              <a:rPr lang="fa-IR" dirty="0" smtClean="0"/>
              <a:t>تریاژ داخل بیمارستان </a:t>
            </a:r>
          </a:p>
          <a:p>
            <a:r>
              <a:rPr lang="fa-IR" dirty="0"/>
              <a:t> </a:t>
            </a:r>
            <a:r>
              <a:rPr lang="fa-IR" dirty="0" smtClean="0"/>
              <a:t>هدف : تفاوتی بین سطح تریاژ تعیین شده توسط اورژانس پیش بیمارستانی با تریاژ درون بیمارستان وجود نداشته باشد.</a:t>
            </a:r>
          </a:p>
          <a:p>
            <a:r>
              <a:rPr lang="fa-IR" dirty="0" smtClean="0"/>
              <a:t>تکمیل اطلاعات کارت برعهده افرادی هست که در مناطق درمانی مختلف حضور دارند.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="" xmlns:p14="http://schemas.microsoft.com/office/powerpoint/2010/main" val="62724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3.jpg" descr="P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1" y="95250"/>
            <a:ext cx="11504705" cy="6667500"/>
          </a:xfrm>
          <a:prstGeom prst="rect">
            <a:avLst/>
          </a:prstGeom>
          <a:effectLst>
            <a:outerShdw blurRad="57150" dist="38100" dir="2700000" algn="br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99056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8.jpg" descr="P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1" y="95250"/>
            <a:ext cx="11504705" cy="6667500"/>
          </a:xfrm>
          <a:prstGeom prst="rect">
            <a:avLst/>
          </a:prstGeom>
          <a:effectLst>
            <a:outerShdw blurRad="57150" dist="38100" dir="2700000" algn="br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6532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76200"/>
            <a:ext cx="6096000" cy="838200"/>
          </a:xfrm>
        </p:spPr>
        <p:txBody>
          <a:bodyPr/>
          <a:lstStyle/>
          <a:p>
            <a:r>
              <a:rPr lang="en-US" sz="4000"/>
              <a:t>START Triage</a:t>
            </a:r>
            <a:endParaRPr lang="en-US"/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609601" y="1143000"/>
            <a:ext cx="2021900" cy="461665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CC99"/>
                </a:solidFill>
              </a:rPr>
              <a:t>RESPIRATIONS</a:t>
            </a: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1805518" y="1954214"/>
            <a:ext cx="5261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CC99"/>
                </a:solidFill>
              </a:rPr>
              <a:t>NO</a:t>
            </a:r>
            <a:endParaRPr lang="en-US" sz="2400" b="1">
              <a:solidFill>
                <a:srgbClr val="FFCC99"/>
              </a:solidFill>
            </a:endParaRP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4972051" y="1192214"/>
            <a:ext cx="5620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CC99"/>
                </a:solidFill>
              </a:rPr>
              <a:t>YES</a:t>
            </a:r>
            <a:endParaRPr lang="en-US" sz="2400" b="1">
              <a:solidFill>
                <a:srgbClr val="FFCC99"/>
              </a:solidFill>
            </a:endParaRPr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503768" y="4479926"/>
            <a:ext cx="1833033" cy="714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969696"/>
                </a:solidFill>
              </a:rPr>
              <a:t>Dead or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969696"/>
                </a:solidFill>
              </a:rPr>
              <a:t>Expectant</a:t>
            </a:r>
          </a:p>
        </p:txBody>
      </p:sp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2540000" y="4479926"/>
            <a:ext cx="1339726" cy="40011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0066"/>
                </a:solidFill>
              </a:rPr>
              <a:t>Immediate</a:t>
            </a:r>
          </a:p>
        </p:txBody>
      </p:sp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948267" y="2743201"/>
            <a:ext cx="18465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</a:rPr>
              <a:t>Position Airway</a:t>
            </a:r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990600" y="3630614"/>
            <a:ext cx="5261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CC99"/>
                </a:solidFill>
              </a:rPr>
              <a:t>NO</a:t>
            </a:r>
            <a:endParaRPr lang="en-US" sz="2400" b="1">
              <a:solidFill>
                <a:srgbClr val="FFCC99"/>
              </a:solidFill>
            </a:endParaRPr>
          </a:p>
        </p:txBody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2823634" y="3630614"/>
            <a:ext cx="5620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CC99"/>
                </a:solidFill>
              </a:rPr>
              <a:t>YES</a:t>
            </a:r>
          </a:p>
        </p:txBody>
      </p:sp>
      <p:sp>
        <p:nvSpPr>
          <p:cNvPr id="187403" name="Text Box 11"/>
          <p:cNvSpPr txBox="1">
            <a:spLocks noChangeArrowheads="1"/>
          </p:cNvSpPr>
          <p:nvPr/>
        </p:nvSpPr>
        <p:spPr bwMode="auto">
          <a:xfrm>
            <a:off x="4434417" y="2057401"/>
            <a:ext cx="15352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</a:rPr>
              <a:t>Over 30/min</a:t>
            </a:r>
          </a:p>
        </p:txBody>
      </p:sp>
      <p:sp>
        <p:nvSpPr>
          <p:cNvPr id="187404" name="Text Box 12"/>
          <p:cNvSpPr txBox="1">
            <a:spLocks noChangeArrowheads="1"/>
          </p:cNvSpPr>
          <p:nvPr/>
        </p:nvSpPr>
        <p:spPr bwMode="auto">
          <a:xfrm>
            <a:off x="4572000" y="2790826"/>
            <a:ext cx="1339726" cy="40011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0066"/>
                </a:solidFill>
              </a:rPr>
              <a:t>Immediate</a:t>
            </a:r>
          </a:p>
        </p:txBody>
      </p:sp>
      <p:sp>
        <p:nvSpPr>
          <p:cNvPr id="187405" name="Text Box 13"/>
          <p:cNvSpPr txBox="1">
            <a:spLocks noChangeArrowheads="1"/>
          </p:cNvSpPr>
          <p:nvPr/>
        </p:nvSpPr>
        <p:spPr bwMode="auto">
          <a:xfrm>
            <a:off x="8041218" y="1143001"/>
            <a:ext cx="16850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</a:rPr>
              <a:t>Under 30/min</a:t>
            </a:r>
          </a:p>
        </p:txBody>
      </p:sp>
      <p:sp>
        <p:nvSpPr>
          <p:cNvPr id="187406" name="Text Box 14"/>
          <p:cNvSpPr txBox="1">
            <a:spLocks noChangeArrowheads="1"/>
          </p:cNvSpPr>
          <p:nvPr/>
        </p:nvSpPr>
        <p:spPr bwMode="auto">
          <a:xfrm>
            <a:off x="7075913" y="1752600"/>
            <a:ext cx="2491580" cy="461665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CC99"/>
                </a:solidFill>
              </a:rPr>
              <a:t>PULSE DETECTED?</a:t>
            </a:r>
            <a:endParaRPr lang="en-US" sz="2000" b="1" dirty="0">
              <a:solidFill>
                <a:srgbClr val="FFCC99"/>
              </a:solidFill>
            </a:endParaRPr>
          </a:p>
        </p:txBody>
      </p:sp>
      <p:sp>
        <p:nvSpPr>
          <p:cNvPr id="187407" name="Text Box 15"/>
          <p:cNvSpPr txBox="1">
            <a:spLocks noChangeArrowheads="1"/>
          </p:cNvSpPr>
          <p:nvPr/>
        </p:nvSpPr>
        <p:spPr bwMode="auto">
          <a:xfrm>
            <a:off x="7205134" y="2638425"/>
            <a:ext cx="12615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NO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87408" name="Text Box 16"/>
          <p:cNvSpPr txBox="1">
            <a:spLocks noChangeArrowheads="1"/>
          </p:cNvSpPr>
          <p:nvPr/>
        </p:nvSpPr>
        <p:spPr bwMode="auto">
          <a:xfrm>
            <a:off x="6811434" y="3429000"/>
            <a:ext cx="111120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</a:rPr>
              <a:t>Control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</a:rPr>
              <a:t>Bleeding</a:t>
            </a:r>
          </a:p>
        </p:txBody>
      </p:sp>
      <p:sp>
        <p:nvSpPr>
          <p:cNvPr id="187409" name="Text Box 17"/>
          <p:cNvSpPr txBox="1">
            <a:spLocks noChangeArrowheads="1"/>
          </p:cNvSpPr>
          <p:nvPr/>
        </p:nvSpPr>
        <p:spPr bwMode="auto">
          <a:xfrm>
            <a:off x="6701368" y="4391026"/>
            <a:ext cx="1833033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0066"/>
                </a:solidFill>
              </a:rPr>
              <a:t>Immediate</a:t>
            </a:r>
          </a:p>
        </p:txBody>
      </p:sp>
      <p:sp>
        <p:nvSpPr>
          <p:cNvPr id="187410" name="Text Box 18"/>
          <p:cNvSpPr txBox="1">
            <a:spLocks noChangeArrowheads="1"/>
          </p:cNvSpPr>
          <p:nvPr/>
        </p:nvSpPr>
        <p:spPr bwMode="auto">
          <a:xfrm>
            <a:off x="10008265" y="2621577"/>
            <a:ext cx="5620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YES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87411" name="Text Box 19"/>
          <p:cNvSpPr txBox="1">
            <a:spLocks noChangeArrowheads="1"/>
          </p:cNvSpPr>
          <p:nvPr/>
        </p:nvSpPr>
        <p:spPr bwMode="auto">
          <a:xfrm>
            <a:off x="9660468" y="3744914"/>
            <a:ext cx="1250535" cy="830997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CC99"/>
                </a:solidFill>
              </a:rPr>
              <a:t>MENTAL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CC99"/>
                </a:solidFill>
              </a:rPr>
              <a:t>STATUS</a:t>
            </a:r>
            <a:endParaRPr lang="en-US" sz="2000" b="1">
              <a:solidFill>
                <a:srgbClr val="FFCC99"/>
              </a:solidFill>
            </a:endParaRPr>
          </a:p>
        </p:txBody>
      </p:sp>
      <p:sp>
        <p:nvSpPr>
          <p:cNvPr id="187412" name="Text Box 20"/>
          <p:cNvSpPr txBox="1">
            <a:spLocks noChangeArrowheads="1"/>
          </p:cNvSpPr>
          <p:nvPr/>
        </p:nvSpPr>
        <p:spPr bwMode="auto">
          <a:xfrm>
            <a:off x="6197600" y="5105401"/>
            <a:ext cx="21117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</a:rPr>
              <a:t>Failure to follow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</a:rPr>
              <a:t>simple commands</a:t>
            </a:r>
          </a:p>
        </p:txBody>
      </p:sp>
      <p:sp>
        <p:nvSpPr>
          <p:cNvPr id="187413" name="Text Box 21"/>
          <p:cNvSpPr txBox="1">
            <a:spLocks noChangeArrowheads="1"/>
          </p:cNvSpPr>
          <p:nvPr/>
        </p:nvSpPr>
        <p:spPr bwMode="auto">
          <a:xfrm>
            <a:off x="9144000" y="5105401"/>
            <a:ext cx="21117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</a:rPr>
              <a:t>Can follow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</a:rPr>
              <a:t>simple commands</a:t>
            </a:r>
          </a:p>
        </p:txBody>
      </p:sp>
      <p:sp>
        <p:nvSpPr>
          <p:cNvPr id="187414" name="Text Box 22"/>
          <p:cNvSpPr txBox="1">
            <a:spLocks noChangeArrowheads="1"/>
          </p:cNvSpPr>
          <p:nvPr/>
        </p:nvSpPr>
        <p:spPr bwMode="auto">
          <a:xfrm>
            <a:off x="6699251" y="6143626"/>
            <a:ext cx="1339726" cy="40011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0066"/>
                </a:solidFill>
              </a:rPr>
              <a:t>Immediate</a:t>
            </a:r>
          </a:p>
        </p:txBody>
      </p:sp>
      <p:sp>
        <p:nvSpPr>
          <p:cNvPr id="187415" name="Text Box 23"/>
          <p:cNvSpPr txBox="1">
            <a:spLocks noChangeArrowheads="1"/>
          </p:cNvSpPr>
          <p:nvPr/>
        </p:nvSpPr>
        <p:spPr bwMode="auto">
          <a:xfrm>
            <a:off x="9762068" y="6143626"/>
            <a:ext cx="1105303" cy="40011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00"/>
                </a:solidFill>
              </a:rPr>
              <a:t>Delayed </a:t>
            </a:r>
          </a:p>
        </p:txBody>
      </p:sp>
      <p:sp>
        <p:nvSpPr>
          <p:cNvPr id="187416" name="Line 24"/>
          <p:cNvSpPr>
            <a:spLocks noChangeShapeType="1"/>
          </p:cNvSpPr>
          <p:nvPr/>
        </p:nvSpPr>
        <p:spPr bwMode="auto">
          <a:xfrm>
            <a:off x="2133600" y="1600200"/>
            <a:ext cx="0" cy="3810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>
              <a:solidFill>
                <a:srgbClr val="FFFFFF"/>
              </a:solidFill>
            </a:endParaRPr>
          </a:p>
        </p:txBody>
      </p:sp>
      <p:sp>
        <p:nvSpPr>
          <p:cNvPr id="187417" name="Line 25"/>
          <p:cNvSpPr>
            <a:spLocks noChangeShapeType="1"/>
          </p:cNvSpPr>
          <p:nvPr/>
        </p:nvSpPr>
        <p:spPr bwMode="auto">
          <a:xfrm>
            <a:off x="2133600" y="2286000"/>
            <a:ext cx="0" cy="533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>
              <a:solidFill>
                <a:srgbClr val="FFFFFF"/>
              </a:solidFill>
            </a:endParaRPr>
          </a:p>
        </p:txBody>
      </p:sp>
      <p:sp>
        <p:nvSpPr>
          <p:cNvPr id="187418" name="Line 26"/>
          <p:cNvSpPr>
            <a:spLocks noChangeShapeType="1"/>
          </p:cNvSpPr>
          <p:nvPr/>
        </p:nvSpPr>
        <p:spPr bwMode="auto">
          <a:xfrm>
            <a:off x="1320800" y="3962400"/>
            <a:ext cx="0" cy="533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>
              <a:solidFill>
                <a:srgbClr val="FFFFFF"/>
              </a:solidFill>
            </a:endParaRPr>
          </a:p>
        </p:txBody>
      </p:sp>
      <p:sp>
        <p:nvSpPr>
          <p:cNvPr id="187419" name="Line 27"/>
          <p:cNvSpPr>
            <a:spLocks noChangeShapeType="1"/>
          </p:cNvSpPr>
          <p:nvPr/>
        </p:nvSpPr>
        <p:spPr bwMode="auto">
          <a:xfrm>
            <a:off x="3962400" y="1371600"/>
            <a:ext cx="10160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>
              <a:solidFill>
                <a:srgbClr val="FFFFFF"/>
              </a:solidFill>
            </a:endParaRPr>
          </a:p>
        </p:txBody>
      </p:sp>
      <p:sp>
        <p:nvSpPr>
          <p:cNvPr id="187420" name="Line 28"/>
          <p:cNvSpPr>
            <a:spLocks noChangeShapeType="1"/>
          </p:cNvSpPr>
          <p:nvPr/>
        </p:nvSpPr>
        <p:spPr bwMode="auto">
          <a:xfrm>
            <a:off x="5384800" y="1524000"/>
            <a:ext cx="0" cy="6096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>
              <a:solidFill>
                <a:srgbClr val="FFFFFF"/>
              </a:solidFill>
            </a:endParaRPr>
          </a:p>
        </p:txBody>
      </p:sp>
      <p:sp>
        <p:nvSpPr>
          <p:cNvPr id="187421" name="Line 29"/>
          <p:cNvSpPr>
            <a:spLocks noChangeShapeType="1"/>
          </p:cNvSpPr>
          <p:nvPr/>
        </p:nvSpPr>
        <p:spPr bwMode="auto">
          <a:xfrm>
            <a:off x="5384800" y="2438400"/>
            <a:ext cx="0" cy="3810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>
              <a:solidFill>
                <a:srgbClr val="FFFFFF"/>
              </a:solidFill>
            </a:endParaRPr>
          </a:p>
        </p:txBody>
      </p:sp>
      <p:sp>
        <p:nvSpPr>
          <p:cNvPr id="187422" name="Line 30"/>
          <p:cNvSpPr>
            <a:spLocks noChangeShapeType="1"/>
          </p:cNvSpPr>
          <p:nvPr/>
        </p:nvSpPr>
        <p:spPr bwMode="auto">
          <a:xfrm>
            <a:off x="5791200" y="1371600"/>
            <a:ext cx="23368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>
              <a:solidFill>
                <a:srgbClr val="FFFFFF"/>
              </a:solidFill>
            </a:endParaRPr>
          </a:p>
        </p:txBody>
      </p:sp>
      <p:sp>
        <p:nvSpPr>
          <p:cNvPr id="187423" name="Line 31"/>
          <p:cNvSpPr>
            <a:spLocks noChangeShapeType="1"/>
          </p:cNvSpPr>
          <p:nvPr/>
        </p:nvSpPr>
        <p:spPr bwMode="auto">
          <a:xfrm>
            <a:off x="9144000" y="1447800"/>
            <a:ext cx="0" cy="304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>
              <a:solidFill>
                <a:srgbClr val="FFFFFF"/>
              </a:solidFill>
            </a:endParaRPr>
          </a:p>
        </p:txBody>
      </p:sp>
      <p:sp>
        <p:nvSpPr>
          <p:cNvPr id="187424" name="Line 32"/>
          <p:cNvSpPr>
            <a:spLocks noChangeShapeType="1"/>
          </p:cNvSpPr>
          <p:nvPr/>
        </p:nvSpPr>
        <p:spPr bwMode="auto">
          <a:xfrm>
            <a:off x="7518400" y="3200400"/>
            <a:ext cx="0" cy="304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>
              <a:solidFill>
                <a:srgbClr val="FFFFFF"/>
              </a:solidFill>
            </a:endParaRPr>
          </a:p>
        </p:txBody>
      </p:sp>
      <p:sp>
        <p:nvSpPr>
          <p:cNvPr id="187425" name="Line 33"/>
          <p:cNvSpPr>
            <a:spLocks noChangeShapeType="1"/>
          </p:cNvSpPr>
          <p:nvPr/>
        </p:nvSpPr>
        <p:spPr bwMode="auto">
          <a:xfrm>
            <a:off x="7518400" y="4114800"/>
            <a:ext cx="0" cy="304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>
              <a:solidFill>
                <a:srgbClr val="FFFFFF"/>
              </a:solidFill>
            </a:endParaRPr>
          </a:p>
        </p:txBody>
      </p:sp>
      <p:sp>
        <p:nvSpPr>
          <p:cNvPr id="187426" name="Line 34"/>
          <p:cNvSpPr>
            <a:spLocks noChangeShapeType="1"/>
          </p:cNvSpPr>
          <p:nvPr/>
        </p:nvSpPr>
        <p:spPr bwMode="auto">
          <a:xfrm>
            <a:off x="10464800" y="3200400"/>
            <a:ext cx="0" cy="533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>
              <a:solidFill>
                <a:srgbClr val="FFFFFF"/>
              </a:solidFill>
            </a:endParaRPr>
          </a:p>
        </p:txBody>
      </p:sp>
      <p:sp>
        <p:nvSpPr>
          <p:cNvPr id="187427" name="Line 35"/>
          <p:cNvSpPr>
            <a:spLocks noChangeShapeType="1"/>
          </p:cNvSpPr>
          <p:nvPr/>
        </p:nvSpPr>
        <p:spPr bwMode="auto">
          <a:xfrm>
            <a:off x="10058400" y="4572000"/>
            <a:ext cx="0" cy="3810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>
              <a:solidFill>
                <a:srgbClr val="FFFFFF"/>
              </a:solidFill>
            </a:endParaRPr>
          </a:p>
        </p:txBody>
      </p:sp>
      <p:sp>
        <p:nvSpPr>
          <p:cNvPr id="187428" name="Line 36"/>
          <p:cNvSpPr>
            <a:spLocks noChangeShapeType="1"/>
          </p:cNvSpPr>
          <p:nvPr/>
        </p:nvSpPr>
        <p:spPr bwMode="auto">
          <a:xfrm flipH="1">
            <a:off x="7518400" y="4953000"/>
            <a:ext cx="29464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>
              <a:solidFill>
                <a:srgbClr val="FFFFFF"/>
              </a:solidFill>
            </a:endParaRPr>
          </a:p>
        </p:txBody>
      </p:sp>
      <p:sp>
        <p:nvSpPr>
          <p:cNvPr id="187429" name="Line 37"/>
          <p:cNvSpPr>
            <a:spLocks noChangeShapeType="1"/>
          </p:cNvSpPr>
          <p:nvPr/>
        </p:nvSpPr>
        <p:spPr bwMode="auto">
          <a:xfrm>
            <a:off x="7518400" y="4953000"/>
            <a:ext cx="0" cy="2286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>
              <a:solidFill>
                <a:srgbClr val="FFFFFF"/>
              </a:solidFill>
            </a:endParaRPr>
          </a:p>
        </p:txBody>
      </p:sp>
      <p:sp>
        <p:nvSpPr>
          <p:cNvPr id="187430" name="Line 38"/>
          <p:cNvSpPr>
            <a:spLocks noChangeShapeType="1"/>
          </p:cNvSpPr>
          <p:nvPr/>
        </p:nvSpPr>
        <p:spPr bwMode="auto">
          <a:xfrm>
            <a:off x="10464800" y="4953000"/>
            <a:ext cx="0" cy="2286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>
              <a:solidFill>
                <a:srgbClr val="FFFFFF"/>
              </a:solidFill>
            </a:endParaRPr>
          </a:p>
        </p:txBody>
      </p:sp>
      <p:sp>
        <p:nvSpPr>
          <p:cNvPr id="187431" name="Line 39"/>
          <p:cNvSpPr>
            <a:spLocks noChangeShapeType="1"/>
          </p:cNvSpPr>
          <p:nvPr/>
        </p:nvSpPr>
        <p:spPr bwMode="auto">
          <a:xfrm>
            <a:off x="7518400" y="5791200"/>
            <a:ext cx="0" cy="304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>
              <a:solidFill>
                <a:srgbClr val="FFFFFF"/>
              </a:solidFill>
            </a:endParaRPr>
          </a:p>
        </p:txBody>
      </p:sp>
      <p:sp>
        <p:nvSpPr>
          <p:cNvPr id="187432" name="Line 40"/>
          <p:cNvSpPr>
            <a:spLocks noChangeShapeType="1"/>
          </p:cNvSpPr>
          <p:nvPr/>
        </p:nvSpPr>
        <p:spPr bwMode="auto">
          <a:xfrm>
            <a:off x="10464800" y="5715000"/>
            <a:ext cx="0" cy="3810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>
              <a:solidFill>
                <a:srgbClr val="FFFFFF"/>
              </a:solidFill>
            </a:endParaRPr>
          </a:p>
        </p:txBody>
      </p:sp>
      <p:sp>
        <p:nvSpPr>
          <p:cNvPr id="187433" name="Line 41"/>
          <p:cNvSpPr>
            <a:spLocks noChangeShapeType="1"/>
          </p:cNvSpPr>
          <p:nvPr/>
        </p:nvSpPr>
        <p:spPr bwMode="auto">
          <a:xfrm>
            <a:off x="2133600" y="3048000"/>
            <a:ext cx="0" cy="2286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>
              <a:solidFill>
                <a:srgbClr val="FFFFFF"/>
              </a:solidFill>
            </a:endParaRPr>
          </a:p>
        </p:txBody>
      </p:sp>
      <p:sp>
        <p:nvSpPr>
          <p:cNvPr id="187434" name="Line 42"/>
          <p:cNvSpPr>
            <a:spLocks noChangeShapeType="1"/>
          </p:cNvSpPr>
          <p:nvPr/>
        </p:nvSpPr>
        <p:spPr bwMode="auto">
          <a:xfrm flipH="1">
            <a:off x="1320800" y="3276600"/>
            <a:ext cx="19304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>
              <a:solidFill>
                <a:srgbClr val="FFFFFF"/>
              </a:solidFill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3251200" y="3276600"/>
            <a:ext cx="0" cy="1219200"/>
            <a:chOff x="3251200" y="3276600"/>
            <a:chExt cx="0" cy="1219200"/>
          </a:xfrm>
        </p:grpSpPr>
        <p:sp>
          <p:nvSpPr>
            <p:cNvPr id="187436" name="Line 44"/>
            <p:cNvSpPr>
              <a:spLocks noChangeShapeType="1"/>
            </p:cNvSpPr>
            <p:nvPr/>
          </p:nvSpPr>
          <p:spPr bwMode="auto">
            <a:xfrm>
              <a:off x="1512" y="2496"/>
              <a:ext cx="0" cy="336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</a:endParaRPr>
            </a:p>
          </p:txBody>
        </p:sp>
        <p:sp>
          <p:nvSpPr>
            <p:cNvPr id="187437" name="Line 45"/>
            <p:cNvSpPr>
              <a:spLocks noChangeShapeType="1"/>
            </p:cNvSpPr>
            <p:nvPr/>
          </p:nvSpPr>
          <p:spPr bwMode="auto">
            <a:xfrm>
              <a:off x="1512" y="2064"/>
              <a:ext cx="0" cy="28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</a:endParaRPr>
            </a:p>
          </p:txBody>
        </p:sp>
      </p:grpSp>
      <p:sp>
        <p:nvSpPr>
          <p:cNvPr id="187438" name="Line 46"/>
          <p:cNvSpPr>
            <a:spLocks noChangeShapeType="1"/>
          </p:cNvSpPr>
          <p:nvPr/>
        </p:nvSpPr>
        <p:spPr bwMode="auto">
          <a:xfrm>
            <a:off x="1320800" y="3276600"/>
            <a:ext cx="0" cy="4572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>
              <a:solidFill>
                <a:srgbClr val="FFFFFF"/>
              </a:solidFill>
            </a:endParaRPr>
          </a:p>
        </p:txBody>
      </p:sp>
      <p:sp>
        <p:nvSpPr>
          <p:cNvPr id="187439" name="Line 47"/>
          <p:cNvSpPr>
            <a:spLocks noChangeShapeType="1"/>
          </p:cNvSpPr>
          <p:nvPr/>
        </p:nvSpPr>
        <p:spPr bwMode="auto">
          <a:xfrm>
            <a:off x="9144000" y="2209800"/>
            <a:ext cx="0" cy="152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>
              <a:solidFill>
                <a:srgbClr val="FFFFFF"/>
              </a:solidFill>
            </a:endParaRPr>
          </a:p>
        </p:txBody>
      </p:sp>
      <p:sp>
        <p:nvSpPr>
          <p:cNvPr id="187440" name="Line 48"/>
          <p:cNvSpPr>
            <a:spLocks noChangeShapeType="1"/>
          </p:cNvSpPr>
          <p:nvPr/>
        </p:nvSpPr>
        <p:spPr bwMode="auto">
          <a:xfrm flipH="1">
            <a:off x="7518400" y="2362200"/>
            <a:ext cx="29464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>
              <a:solidFill>
                <a:srgbClr val="FFFFFF"/>
              </a:solidFill>
            </a:endParaRPr>
          </a:p>
        </p:txBody>
      </p:sp>
      <p:sp>
        <p:nvSpPr>
          <p:cNvPr id="187441" name="Line 49"/>
          <p:cNvSpPr>
            <a:spLocks noChangeShapeType="1"/>
          </p:cNvSpPr>
          <p:nvPr/>
        </p:nvSpPr>
        <p:spPr bwMode="auto">
          <a:xfrm>
            <a:off x="7518400" y="2362200"/>
            <a:ext cx="0" cy="2286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>
              <a:solidFill>
                <a:srgbClr val="FFFFFF"/>
              </a:solidFill>
            </a:endParaRPr>
          </a:p>
        </p:txBody>
      </p:sp>
      <p:sp>
        <p:nvSpPr>
          <p:cNvPr id="187442" name="Line 50"/>
          <p:cNvSpPr>
            <a:spLocks noChangeShapeType="1"/>
          </p:cNvSpPr>
          <p:nvPr/>
        </p:nvSpPr>
        <p:spPr bwMode="auto">
          <a:xfrm>
            <a:off x="10464800" y="2362200"/>
            <a:ext cx="0" cy="2286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>
              <a:solidFill>
                <a:srgbClr val="FFFFFF"/>
              </a:solidFill>
            </a:endParaRPr>
          </a:p>
        </p:txBody>
      </p:sp>
      <p:sp>
        <p:nvSpPr>
          <p:cNvPr id="187444" name="Text Box 52"/>
          <p:cNvSpPr txBox="1">
            <a:spLocks noChangeArrowheads="1"/>
          </p:cNvSpPr>
          <p:nvPr/>
        </p:nvSpPr>
        <p:spPr bwMode="auto">
          <a:xfrm>
            <a:off x="406400" y="6553200"/>
            <a:ext cx="436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</a:rPr>
              <a:t>Used with permission, Newport Beach Fire and Marine Dept.</a:t>
            </a:r>
          </a:p>
        </p:txBody>
      </p:sp>
    </p:spTree>
    <p:extLst>
      <p:ext uri="{BB962C8B-B14F-4D97-AF65-F5344CB8AC3E}">
        <p14:creationId xmlns="" xmlns:p14="http://schemas.microsoft.com/office/powerpoint/2010/main" val="44722885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Simplified algorith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26" y="133350"/>
            <a:ext cx="9236765" cy="6419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3048000" y="6553200"/>
            <a:ext cx="3352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</a:rPr>
              <a:t>Used with permission, Lou E. Romig MD</a:t>
            </a:r>
          </a:p>
        </p:txBody>
      </p:sp>
    </p:spTree>
    <p:extLst>
      <p:ext uri="{BB962C8B-B14F-4D97-AF65-F5344CB8AC3E}">
        <p14:creationId xmlns="" xmlns:p14="http://schemas.microsoft.com/office/powerpoint/2010/main" val="24875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482" t="26034" r="34409" b="12792"/>
          <a:stretch/>
        </p:blipFill>
        <p:spPr>
          <a:xfrm>
            <a:off x="665018" y="0"/>
            <a:ext cx="10688781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616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96533" y="3851276"/>
            <a:ext cx="1737784" cy="962025"/>
            <a:chOff x="2352" y="3346"/>
            <a:chExt cx="765" cy="542"/>
          </a:xfrm>
        </p:grpSpPr>
        <p:sp>
          <p:nvSpPr>
            <p:cNvPr id="7179" name="Oval 3"/>
            <p:cNvSpPr>
              <a:spLocks noChangeArrowheads="1"/>
            </p:cNvSpPr>
            <p:nvPr/>
          </p:nvSpPr>
          <p:spPr bwMode="auto">
            <a:xfrm>
              <a:off x="2662" y="3346"/>
              <a:ext cx="144" cy="144"/>
            </a:xfrm>
            <a:prstGeom prst="ellips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180" name="AutoShape 4"/>
            <p:cNvSpPr>
              <a:spLocks noChangeArrowheads="1"/>
            </p:cNvSpPr>
            <p:nvPr/>
          </p:nvSpPr>
          <p:spPr bwMode="auto">
            <a:xfrm rot="10800000">
              <a:off x="2352" y="3456"/>
              <a:ext cx="765" cy="432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264 w 21600"/>
                <a:gd name="T13" fmla="*/ 4250 h 21600"/>
                <a:gd name="T14" fmla="*/ 17336 w 21600"/>
                <a:gd name="T15" fmla="*/ 173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941" y="21600"/>
                  </a:lnTo>
                  <a:lnTo>
                    <a:pt x="1665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srgbClr val="000000"/>
                </a:solidFill>
              </a:endParaRPr>
            </a:p>
          </p:txBody>
        </p:sp>
      </p:grpSp>
      <p:sp>
        <p:nvSpPr>
          <p:cNvPr id="7171" name="Line 5"/>
          <p:cNvSpPr>
            <a:spLocks noChangeShapeType="1"/>
          </p:cNvSpPr>
          <p:nvPr/>
        </p:nvSpPr>
        <p:spPr bwMode="auto">
          <a:xfrm flipV="1">
            <a:off x="2789767" y="2908301"/>
            <a:ext cx="6650567" cy="94456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srgbClr val="000000"/>
              </a:solidFill>
            </a:endParaRPr>
          </a:p>
        </p:txBody>
      </p:sp>
      <p:sp>
        <p:nvSpPr>
          <p:cNvPr id="7172" name="Oval 6"/>
          <p:cNvSpPr>
            <a:spLocks noChangeArrowheads="1"/>
          </p:cNvSpPr>
          <p:nvPr/>
        </p:nvSpPr>
        <p:spPr bwMode="auto">
          <a:xfrm>
            <a:off x="9345085" y="2892426"/>
            <a:ext cx="198967" cy="150813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73" name="AutoShape 7"/>
          <p:cNvSpPr>
            <a:spLocks noChangeArrowheads="1"/>
          </p:cNvSpPr>
          <p:nvPr/>
        </p:nvSpPr>
        <p:spPr bwMode="auto">
          <a:xfrm rot="10800000">
            <a:off x="8904818" y="3013076"/>
            <a:ext cx="1060449" cy="390525"/>
          </a:xfrm>
          <a:custGeom>
            <a:avLst/>
            <a:gdLst>
              <a:gd name="T0" fmla="*/ 954958779 w 21600"/>
              <a:gd name="T1" fmla="*/ 63827840 h 21600"/>
              <a:gd name="T2" fmla="*/ 539158695 w 21600"/>
              <a:gd name="T3" fmla="*/ 127655354 h 21600"/>
              <a:gd name="T4" fmla="*/ 123357247 w 21600"/>
              <a:gd name="T5" fmla="*/ 63827840 h 21600"/>
              <a:gd name="T6" fmla="*/ 53915869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271 w 21600"/>
              <a:gd name="T13" fmla="*/ 4271 h 21600"/>
              <a:gd name="T14" fmla="*/ 17329 w 21600"/>
              <a:gd name="T15" fmla="*/ 1732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941" y="21600"/>
                </a:lnTo>
                <a:lnTo>
                  <a:pt x="16659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srgbClr val="000000"/>
              </a:solidFill>
            </a:endParaRPr>
          </a:p>
        </p:txBody>
      </p:sp>
      <p:sp>
        <p:nvSpPr>
          <p:cNvPr id="7174" name="AutoShape 8"/>
          <p:cNvSpPr>
            <a:spLocks noChangeArrowheads="1"/>
          </p:cNvSpPr>
          <p:nvPr/>
        </p:nvSpPr>
        <p:spPr bwMode="auto">
          <a:xfrm>
            <a:off x="5486400" y="3429000"/>
            <a:ext cx="1219200" cy="1397000"/>
          </a:xfrm>
          <a:prstGeom prst="triangle">
            <a:avLst>
              <a:gd name="adj" fmla="val 50000"/>
            </a:avLst>
          </a:prstGeom>
          <a:solidFill>
            <a:schemeClr val="bg2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0" y="342900"/>
            <a:ext cx="12192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000000"/>
                </a:solidFill>
              </a:rPr>
              <a:t>  </a:t>
            </a:r>
            <a:r>
              <a:rPr lang="en-US" altLang="en-US" sz="4000">
                <a:solidFill>
                  <a:srgbClr val="000000"/>
                </a:solidFill>
              </a:rPr>
              <a:t>The Problem</a:t>
            </a:r>
            <a:endParaRPr lang="en-US" altLang="en-US" sz="4400">
              <a:solidFill>
                <a:srgbClr val="000000"/>
              </a:solidFill>
            </a:endParaRPr>
          </a:p>
        </p:txBody>
      </p:sp>
      <p:sp>
        <p:nvSpPr>
          <p:cNvPr id="7176" name="Line 10"/>
          <p:cNvSpPr>
            <a:spLocks noChangeShapeType="1"/>
          </p:cNvSpPr>
          <p:nvPr/>
        </p:nvSpPr>
        <p:spPr bwMode="auto">
          <a:xfrm>
            <a:off x="1727200" y="4851400"/>
            <a:ext cx="878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srgbClr val="000000"/>
              </a:solidFill>
            </a:endParaRPr>
          </a:p>
        </p:txBody>
      </p:sp>
      <p:sp>
        <p:nvSpPr>
          <p:cNvPr id="248843" name="Text Box 11"/>
          <p:cNvSpPr txBox="1">
            <a:spLocks noChangeArrowheads="1"/>
          </p:cNvSpPr>
          <p:nvPr/>
        </p:nvSpPr>
        <p:spPr bwMode="auto">
          <a:xfrm>
            <a:off x="1672167" y="4799014"/>
            <a:ext cx="14670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>
                <a:solidFill>
                  <a:srgbClr val="000000"/>
                </a:solidFill>
                <a:latin typeface="Arial" charset="0"/>
              </a:rPr>
              <a:t>Casualties</a:t>
            </a: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48844" name="Text Box 12"/>
          <p:cNvSpPr txBox="1">
            <a:spLocks noChangeArrowheads="1"/>
          </p:cNvSpPr>
          <p:nvPr/>
        </p:nvSpPr>
        <p:spPr bwMode="auto">
          <a:xfrm>
            <a:off x="8564034" y="4799014"/>
            <a:ext cx="14975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>
                <a:solidFill>
                  <a:srgbClr val="000000"/>
                </a:solidFill>
                <a:latin typeface="Arial" charset="0"/>
              </a:rPr>
              <a:t>Resources</a:t>
            </a: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2247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390" t="21906" r="35008" b="60901"/>
          <a:stretch/>
        </p:blipFill>
        <p:spPr>
          <a:xfrm>
            <a:off x="1199408" y="365125"/>
            <a:ext cx="10154392" cy="59644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295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151" t="26545" r="31078" b="15051"/>
          <a:stretch/>
        </p:blipFill>
        <p:spPr>
          <a:xfrm>
            <a:off x="581891" y="166255"/>
            <a:ext cx="10533413" cy="63889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94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474" t="25999" r="29768" b="22420"/>
          <a:stretch/>
        </p:blipFill>
        <p:spPr>
          <a:xfrm>
            <a:off x="1460666" y="463138"/>
            <a:ext cx="9893134" cy="62582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735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313" t="25453" r="30423" b="17235"/>
          <a:stretch/>
        </p:blipFill>
        <p:spPr>
          <a:xfrm>
            <a:off x="2291938" y="365125"/>
            <a:ext cx="8241475" cy="59762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282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208" t="25453" r="33698" b="23239"/>
          <a:stretch/>
        </p:blipFill>
        <p:spPr>
          <a:xfrm>
            <a:off x="1078675" y="365125"/>
            <a:ext cx="10034649" cy="60445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797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SCF00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34" y="2422525"/>
            <a:ext cx="5609167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1879600" y="965201"/>
            <a:ext cx="8551333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Primary Triage</a:t>
            </a:r>
            <a:endParaRPr lang="en-GB" sz="36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5167" y="4775201"/>
            <a:ext cx="2548467" cy="1884363"/>
            <a:chOff x="2129" y="1286"/>
            <a:chExt cx="1204" cy="1187"/>
          </a:xfrm>
        </p:grpSpPr>
        <p:sp>
          <p:nvSpPr>
            <p:cNvPr id="18438" name="AutoShape 5"/>
            <p:cNvSpPr>
              <a:spLocks noChangeArrowheads="1"/>
            </p:cNvSpPr>
            <p:nvPr/>
          </p:nvSpPr>
          <p:spPr bwMode="auto">
            <a:xfrm>
              <a:off x="2129" y="1286"/>
              <a:ext cx="1204" cy="1187"/>
            </a:xfrm>
            <a:prstGeom prst="star16">
              <a:avLst>
                <a:gd name="adj" fmla="val 37500"/>
              </a:avLst>
            </a:prstGeom>
            <a:solidFill>
              <a:srgbClr val="FFFF00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286" name="Rectangle 6"/>
            <p:cNvSpPr>
              <a:spLocks noChangeArrowheads="1"/>
            </p:cNvSpPr>
            <p:nvPr/>
          </p:nvSpPr>
          <p:spPr bwMode="auto">
            <a:xfrm>
              <a:off x="2378" y="1611"/>
              <a:ext cx="708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400" b="1">
                  <a:solidFill>
                    <a:srgbClr val="1C1C1C"/>
                  </a:solidFill>
                  <a:latin typeface="Arial" charset="0"/>
                </a:rPr>
                <a:t>The Scene</a:t>
              </a:r>
              <a:endParaRPr lang="en-US" sz="2000">
                <a:solidFill>
                  <a:srgbClr val="1C1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18437" name="Picture 7" descr="medium_HELICOPTER-CRASH-EVACU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534" y="1987550"/>
            <a:ext cx="4080933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17111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chemeClr val="accent2"/>
                </a:solidFill>
              </a:rPr>
              <a:t>اجزای نظام تریاژ</a:t>
            </a:r>
            <a:r>
              <a:rPr lang="fa-IR" dirty="0" smtClean="0"/>
              <a:t/>
            </a:r>
            <a:br>
              <a:rPr lang="fa-IR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کارکنان متخصص (آموزش دیده)</a:t>
            </a:r>
          </a:p>
          <a:p>
            <a:r>
              <a:rPr lang="fa-IR" dirty="0" smtClean="0"/>
              <a:t>فضای مناسب</a:t>
            </a:r>
          </a:p>
          <a:p>
            <a:r>
              <a:rPr lang="fa-IR" dirty="0" smtClean="0"/>
              <a:t>لوازم و تجهیزات مورد نیاز</a:t>
            </a:r>
          </a:p>
          <a:p>
            <a:r>
              <a:rPr lang="fa-IR" dirty="0" smtClean="0"/>
              <a:t>فرایند ثبت اطلاعات و ردیابی بیماران</a:t>
            </a:r>
            <a:endParaRPr lang="fa-IR" dirty="0"/>
          </a:p>
        </p:txBody>
      </p:sp>
    </p:spTree>
    <p:extLst>
      <p:ext uri="{BB962C8B-B14F-4D97-AF65-F5344CB8AC3E}">
        <p14:creationId xmlns="" xmlns:p14="http://schemas.microsoft.com/office/powerpoint/2010/main" val="80529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تیم پشتیبان تریاژ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تیم حراست و انتظامات قوی</a:t>
            </a:r>
          </a:p>
          <a:p>
            <a:r>
              <a:rPr lang="fa-IR" dirty="0" smtClean="0"/>
              <a:t>تیم انتقال مصدومین( ویلچر و برانکارد . لانگ بک برد،...)</a:t>
            </a:r>
          </a:p>
          <a:p>
            <a:r>
              <a:rPr lang="fa-IR" dirty="0" smtClean="0"/>
              <a:t>تیم ایمنی (پیشگیری از آسیب ناشی از سهل انگاری)</a:t>
            </a:r>
          </a:p>
          <a:p>
            <a:r>
              <a:rPr lang="fa-IR" dirty="0" smtClean="0"/>
              <a:t>تیم مدیریت اجساد(مسئولیت : پزشک قانونی... پزشک عمومی یا پرستاریا فرد.. ابلاغ در کمیته حوادث و بلایا)</a:t>
            </a:r>
          </a:p>
          <a:p>
            <a:r>
              <a:rPr lang="fa-IR" dirty="0" smtClean="0"/>
              <a:t>تیم سلامت روان</a:t>
            </a:r>
            <a:endParaRPr lang="fa-IR" dirty="0"/>
          </a:p>
        </p:txBody>
      </p:sp>
    </p:spTree>
    <p:extLst>
      <p:ext uri="{BB962C8B-B14F-4D97-AF65-F5344CB8AC3E}">
        <p14:creationId xmlns="" xmlns:p14="http://schemas.microsoft.com/office/powerpoint/2010/main" val="261082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5013"/>
            <a:ext cx="10515600" cy="1033153"/>
          </a:xfrm>
        </p:spPr>
        <p:txBody>
          <a:bodyPr/>
          <a:lstStyle/>
          <a:p>
            <a:r>
              <a:rPr lang="fa-IR" dirty="0" smtClean="0"/>
              <a:t>نکته: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4465" y="1730622"/>
            <a:ext cx="10515600" cy="4351338"/>
          </a:xfrm>
        </p:spPr>
        <p:txBody>
          <a:bodyPr/>
          <a:lstStyle/>
          <a:p>
            <a:r>
              <a:rPr lang="fa-IR" sz="4000" dirty="0" smtClean="0"/>
              <a:t>تریاژ درست .... اثر مستقیم  بر سرعت و کیفیت درمان</a:t>
            </a:r>
          </a:p>
          <a:p>
            <a:r>
              <a:rPr lang="fa-IR" sz="4000" dirty="0" smtClean="0">
                <a:solidFill>
                  <a:schemeClr val="accent2"/>
                </a:solidFill>
              </a:rPr>
              <a:t>دشوارترین تصمیم گیری </a:t>
            </a:r>
            <a:r>
              <a:rPr lang="fa-IR" sz="4000" dirty="0" smtClean="0"/>
              <a:t>....افرادی که </a:t>
            </a:r>
            <a:r>
              <a:rPr lang="fa-IR" sz="4000" dirty="0" smtClean="0">
                <a:solidFill>
                  <a:schemeClr val="accent2"/>
                </a:solidFill>
              </a:rPr>
              <a:t>علی رغم زنده بودن امیدی به نجات </a:t>
            </a:r>
            <a:r>
              <a:rPr lang="fa-IR" sz="4000" dirty="0" smtClean="0"/>
              <a:t>آنها نیست.</a:t>
            </a:r>
          </a:p>
          <a:p>
            <a:endParaRPr lang="fa-IR" dirty="0" smtClean="0"/>
          </a:p>
          <a:p>
            <a:r>
              <a:rPr lang="fa-IR" sz="4000" dirty="0" smtClean="0"/>
              <a:t>تریاژ کارکنان بهداشتی و افراد سرشناس در الویت</a:t>
            </a:r>
            <a:endParaRPr lang="fa-IR" sz="4000" dirty="0"/>
          </a:p>
        </p:txBody>
      </p:sp>
    </p:spTree>
    <p:extLst>
      <p:ext uri="{BB962C8B-B14F-4D97-AF65-F5344CB8AC3E}">
        <p14:creationId xmlns="" xmlns:p14="http://schemas.microsoft.com/office/powerpoint/2010/main" val="224745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 در منطقه حادثه و </a:t>
            </a:r>
            <a:r>
              <a:rPr lang="fa-IR" dirty="0" smtClean="0">
                <a:solidFill>
                  <a:schemeClr val="accent2"/>
                </a:solidFill>
              </a:rPr>
              <a:t>درب ورودی </a:t>
            </a:r>
            <a:r>
              <a:rPr lang="fa-IR" dirty="0" smtClean="0"/>
              <a:t>بیمارستان  براساس الگوی </a:t>
            </a:r>
            <a:r>
              <a:rPr lang="en-US" dirty="0" smtClean="0">
                <a:solidFill>
                  <a:schemeClr val="accent2"/>
                </a:solidFill>
              </a:rPr>
              <a:t>START </a:t>
            </a:r>
            <a:endParaRPr lang="en-US" dirty="0"/>
          </a:p>
          <a:p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fa-IR" dirty="0" smtClean="0"/>
              <a:t>جدا از بخش اورژانس </a:t>
            </a:r>
          </a:p>
          <a:p>
            <a:pPr marL="0" indent="0">
              <a:buNone/>
            </a:pPr>
            <a:r>
              <a:rPr lang="fa-IR" dirty="0" smtClean="0"/>
              <a:t>همه افراد کارت تریاژ </a:t>
            </a:r>
          </a:p>
          <a:p>
            <a:pPr marL="0" indent="0">
              <a:buNone/>
            </a:pPr>
            <a:r>
              <a:rPr lang="fa-IR" dirty="0" smtClean="0"/>
              <a:t>تریاژ نوزادان و شیرخواران و کودکان زیر 8 سال بر اساس </a:t>
            </a:r>
            <a:r>
              <a:rPr lang="en-US" dirty="0" err="1" smtClean="0"/>
              <a:t>gump</a:t>
            </a:r>
            <a:r>
              <a:rPr lang="en-US" dirty="0" smtClean="0"/>
              <a:t>  START</a:t>
            </a:r>
            <a:endParaRPr lang="fa-IR" dirty="0" smtClean="0"/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 smtClean="0"/>
              <a:t>مدت زمان تریاژ 30 تا 60 ثانیه .....   به 5 تا 10 ثانیه کاهش </a:t>
            </a: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175657"/>
            <a:ext cx="10515600" cy="515031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/>
              <a:t>تریاژ باید</a:t>
            </a:r>
            <a:br>
              <a:rPr lang="fa-IR" dirty="0" smtClean="0"/>
            </a:br>
            <a:r>
              <a:rPr lang="fa-IR" dirty="0"/>
              <a:t/>
            </a:r>
            <a:br>
              <a:rPr lang="fa-IR" dirty="0"/>
            </a:br>
            <a:r>
              <a:rPr lang="fa-IR" dirty="0" smtClean="0"/>
              <a:t> </a:t>
            </a:r>
            <a:br>
              <a:rPr lang="fa-IR" dirty="0" smtClean="0"/>
            </a:br>
            <a:endParaRPr lang="fa-I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295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تیم تریاژ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افراد آموزش دیده</a:t>
            </a:r>
          </a:p>
          <a:p>
            <a:r>
              <a:rPr lang="fa-IR" dirty="0" smtClean="0"/>
              <a:t>تعداد و ترکیب اعضا ... متناسب با شرایط بیمارستان .....</a:t>
            </a:r>
            <a:r>
              <a:rPr lang="fa-IR" dirty="0" smtClean="0">
                <a:solidFill>
                  <a:schemeClr val="accent2"/>
                </a:solidFill>
              </a:rPr>
              <a:t>در کمیته مدیریت خطر حوادث و بلایا</a:t>
            </a:r>
          </a:p>
          <a:p>
            <a:r>
              <a:rPr lang="fa-IR" dirty="0"/>
              <a:t> </a:t>
            </a:r>
            <a:r>
              <a:rPr lang="fa-IR" dirty="0" smtClean="0"/>
              <a:t>تیم  </a:t>
            </a:r>
            <a:r>
              <a:rPr lang="fa-IR" dirty="0" smtClean="0">
                <a:solidFill>
                  <a:schemeClr val="accent2"/>
                </a:solidFill>
              </a:rPr>
              <a:t>همه ساعت شبانه روز و تمامی ایام سال </a:t>
            </a:r>
            <a:r>
              <a:rPr lang="fa-IR" dirty="0" smtClean="0"/>
              <a:t>در دسترس باشند.</a:t>
            </a:r>
          </a:p>
          <a:p>
            <a:r>
              <a:rPr lang="fa-IR" dirty="0" smtClean="0"/>
              <a:t>عدم ذکر نام افراد...از جایگاه افراد استفاده شود...پرستار دوم بخش اورژانس</a:t>
            </a:r>
          </a:p>
          <a:p>
            <a:r>
              <a:rPr lang="fa-IR" dirty="0" smtClean="0"/>
              <a:t>عمده اعضا تیم از </a:t>
            </a:r>
            <a:r>
              <a:rPr lang="fa-IR" dirty="0" smtClean="0">
                <a:solidFill>
                  <a:srgbClr val="FF0000"/>
                </a:solidFill>
              </a:rPr>
              <a:t>یک بخش یا دو بخش </a:t>
            </a:r>
            <a:r>
              <a:rPr lang="fa-IR" dirty="0" smtClean="0"/>
              <a:t>نباشند.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مسئول تیم تریاژ ... مسئول شیفت تریاژ اورژانس... </a:t>
            </a:r>
            <a:r>
              <a:rPr lang="fa-IR" dirty="0" smtClean="0"/>
              <a:t>تریاژ نمیکند، نظارت بر عملکرد، ارتباط با مسئول مافوق، تامین منابع ، انتقال صحیح مصدومین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سالی یکبار تمرین دورمیزی </a:t>
            </a:r>
          </a:p>
          <a:p>
            <a:endParaRPr lang="fa-I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768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907</Words>
  <Application>Microsoft Office PowerPoint</Application>
  <PresentationFormat>Custom</PresentationFormat>
  <Paragraphs>144</Paragraphs>
  <Slides>34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تریاژ</vt:lpstr>
      <vt:lpstr>تریاژ در pre hospital  در MCI</vt:lpstr>
      <vt:lpstr>Slide 3</vt:lpstr>
      <vt:lpstr>Slide 4</vt:lpstr>
      <vt:lpstr>اجزای نظام تریاژ </vt:lpstr>
      <vt:lpstr>تیم پشتیبان تریاژ</vt:lpstr>
      <vt:lpstr>نکته:</vt:lpstr>
      <vt:lpstr>تریاژ باید    </vt:lpstr>
      <vt:lpstr>تیم تریاژ </vt:lpstr>
      <vt:lpstr>جانمایی منطقه تریاژ</vt:lpstr>
      <vt:lpstr>تریاژ</vt:lpstr>
      <vt:lpstr>پدیده دو موجی </vt:lpstr>
      <vt:lpstr>انتقال مصدومین تیم تریاژ</vt:lpstr>
      <vt:lpstr>RE TRIAGE</vt:lpstr>
      <vt:lpstr>ثبت مستندات</vt:lpstr>
      <vt:lpstr>کیف تریاژ</vt:lpstr>
      <vt:lpstr>SMART Tag Triage System</vt:lpstr>
      <vt:lpstr>Slide 18</vt:lpstr>
      <vt:lpstr>Slide 19</vt:lpstr>
      <vt:lpstr>نحوه ی استفاده از کارت تریاژ</vt:lpstr>
      <vt:lpstr>Slide 21</vt:lpstr>
      <vt:lpstr>Slide 22</vt:lpstr>
      <vt:lpstr>Slide 23</vt:lpstr>
      <vt:lpstr>نحوه ی استفاده همزمان از یک کارت توسط دو تیم تریاژ</vt:lpstr>
      <vt:lpstr>Slide 25</vt:lpstr>
      <vt:lpstr>Slide 26</vt:lpstr>
      <vt:lpstr>START Triage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تریاژ</dc:title>
  <dc:creator>edari</dc:creator>
  <cp:lastModifiedBy>MRT</cp:lastModifiedBy>
  <cp:revision>44</cp:revision>
  <dcterms:created xsi:type="dcterms:W3CDTF">2022-10-11T05:28:18Z</dcterms:created>
  <dcterms:modified xsi:type="dcterms:W3CDTF">2005-01-01T07:55:46Z</dcterms:modified>
</cp:coreProperties>
</file>